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0"/>
  </p:notesMasterIdLst>
  <p:handoutMasterIdLst>
    <p:handoutMasterId r:id="rId41"/>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3" r:id="rId26"/>
    <p:sldId id="719" r:id="rId27"/>
    <p:sldId id="720" r:id="rId28"/>
    <p:sldId id="651" r:id="rId29"/>
    <p:sldId id="666" r:id="rId30"/>
    <p:sldId id="677" r:id="rId31"/>
    <p:sldId id="685" r:id="rId32"/>
    <p:sldId id="722" r:id="rId33"/>
    <p:sldId id="723" r:id="rId34"/>
    <p:sldId id="724" r:id="rId35"/>
    <p:sldId id="681" r:id="rId36"/>
    <p:sldId id="726" r:id="rId37"/>
    <p:sldId id="727" r:id="rId38"/>
    <p:sldId id="487" r:id="rId39"/>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5" autoAdjust="0"/>
    <p:restoredTop sz="91408" autoAdjust="0"/>
  </p:normalViewPr>
  <p:slideViewPr>
    <p:cSldViewPr snapToGrid="0" snapToObjects="1">
      <p:cViewPr varScale="1">
        <p:scale>
          <a:sx n="84" d="100"/>
          <a:sy n="84" d="100"/>
        </p:scale>
        <p:origin x="320" y="19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3/9/24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3/9/24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34</a:t>
            </a:fld>
            <a:endParaRPr lang="en-US"/>
          </a:p>
        </p:txBody>
      </p:sp>
    </p:spTree>
    <p:extLst>
      <p:ext uri="{BB962C8B-B14F-4D97-AF65-F5344CB8AC3E}">
        <p14:creationId xmlns:p14="http://schemas.microsoft.com/office/powerpoint/2010/main" val="114298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682350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4.tiff"/><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54.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7.jpe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5.png"/><Relationship Id="rId3" Type="http://schemas.openxmlformats.org/officeDocument/2006/relationships/image" Target="../media/image37.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5" Type="http://schemas.openxmlformats.org/officeDocument/2006/relationships/image" Target="../media/image74.png"/><Relationship Id="rId10" Type="http://schemas.openxmlformats.org/officeDocument/2006/relationships/image" Target="../media/image59.png"/><Relationship Id="rId19" Type="http://schemas.openxmlformats.org/officeDocument/2006/relationships/image" Target="../media/image78.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37.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54.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5.emf"/><Relationship Id="rId3" Type="http://schemas.openxmlformats.org/officeDocument/2006/relationships/image" Target="../media/image69.emf"/><Relationship Id="rId7" Type="http://schemas.openxmlformats.org/officeDocument/2006/relationships/image" Target="../media/image73.emf"/><Relationship Id="rId12" Type="http://schemas.openxmlformats.org/officeDocument/2006/relationships/image" Target="../media/image74.emf"/><Relationship Id="rId2" Type="http://schemas.openxmlformats.org/officeDocument/2006/relationships/image" Target="../media/image37.jpeg"/><Relationship Id="rId1" Type="http://schemas.openxmlformats.org/officeDocument/2006/relationships/slideLayout" Target="../slideLayouts/slideLayout12.xml"/><Relationship Id="rId6" Type="http://schemas.openxmlformats.org/officeDocument/2006/relationships/image" Target="../media/image72.emf"/><Relationship Id="rId11" Type="http://schemas.openxmlformats.org/officeDocument/2006/relationships/image" Target="../media/image89.png"/><Relationship Id="rId5" Type="http://schemas.openxmlformats.org/officeDocument/2006/relationships/image" Target="../media/image71.emf"/><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70.emf"/><Relationship Id="rId9" Type="http://schemas.openxmlformats.org/officeDocument/2006/relationships/image" Target="../media/image87.png"/><Relationship Id="rId14" Type="http://schemas.openxmlformats.org/officeDocument/2006/relationships/image" Target="../media/image92.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3.emf"/><Relationship Id="rId7" Type="http://schemas.openxmlformats.org/officeDocument/2006/relationships/image" Target="../media/image97.png"/><Relationship Id="rId2" Type="http://schemas.openxmlformats.org/officeDocument/2006/relationships/image" Target="../media/image37.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76.png"/><Relationship Id="rId4" Type="http://schemas.openxmlformats.org/officeDocument/2006/relationships/image" Target="../media/image94.png"/><Relationship Id="rId9" Type="http://schemas.openxmlformats.org/officeDocument/2006/relationships/image" Target="../media/image99.png"/></Relationships>
</file>

<file path=ppt/slides/_rels/slide19.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88.png"/><Relationship Id="rId3" Type="http://schemas.openxmlformats.org/officeDocument/2006/relationships/image" Target="../media/image69.emf"/><Relationship Id="rId7" Type="http://schemas.openxmlformats.org/officeDocument/2006/relationships/image" Target="../media/image73.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37.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2.emf"/><Relationship Id="rId11" Type="http://schemas.openxmlformats.org/officeDocument/2006/relationships/image" Target="../media/image86.png"/><Relationship Id="rId5" Type="http://schemas.openxmlformats.org/officeDocument/2006/relationships/image" Target="../media/image71.emf"/><Relationship Id="rId15" Type="http://schemas.openxmlformats.org/officeDocument/2006/relationships/image" Target="../media/image101.png"/><Relationship Id="rId10" Type="http://schemas.openxmlformats.org/officeDocument/2006/relationships/image" Target="../media/image77.emf"/><Relationship Id="rId4" Type="http://schemas.openxmlformats.org/officeDocument/2006/relationships/image" Target="../media/image70.emf"/><Relationship Id="rId9" Type="http://schemas.openxmlformats.org/officeDocument/2006/relationships/image" Target="../media/image75.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37.jpeg"/><Relationship Id="rId7" Type="http://schemas.openxmlformats.org/officeDocument/2006/relationships/image" Target="../media/image54.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81.svg"/><Relationship Id="rId4" Type="http://schemas.openxmlformats.org/officeDocument/2006/relationships/image" Target="../media/image38.jpe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37.jpe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83.emf"/><Relationship Id="rId1" Type="http://schemas.openxmlformats.org/officeDocument/2006/relationships/slideLayout" Target="../slideLayouts/slideLayout1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84.emf"/></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36.jpeg"/><Relationship Id="rId7"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54.png"/><Relationship Id="rId9"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5.svg"/><Relationship Id="rId2" Type="http://schemas.openxmlformats.org/officeDocument/2006/relationships/image" Target="../media/image96.jpe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1.sv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hyperlink" Target="https://knowledge-nlp.github.io/kdd2023/" TargetMode="External"/><Relationship Id="rId7" Type="http://schemas.openxmlformats.org/officeDocument/2006/relationships/image" Target="../media/image108.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7.jpeg"/><Relationship Id="rId11" Type="http://schemas.openxmlformats.org/officeDocument/2006/relationships/image" Target="../media/image110.jpeg"/><Relationship Id="rId5" Type="http://schemas.openxmlformats.org/officeDocument/2006/relationships/image" Target="../media/image106.png"/><Relationship Id="rId10" Type="http://schemas.openxmlformats.org/officeDocument/2006/relationships/image" Target="../media/image96.jpeg"/><Relationship Id="rId4" Type="http://schemas.openxmlformats.org/officeDocument/2006/relationships/hyperlink" Target="https://knowledge-nlp.github.io/acl2024/" TargetMode="External"/><Relationship Id="rId9" Type="http://schemas.openxmlformats.org/officeDocument/2006/relationships/image" Target="../media/image36.jpe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jpeg"/><Relationship Id="rId3" Type="http://schemas.openxmlformats.org/officeDocument/2006/relationships/image" Target="../media/image97.jpeg"/><Relationship Id="rId7" Type="http://schemas.openxmlformats.org/officeDocument/2006/relationships/image" Target="../media/image105.svg"/><Relationship Id="rId12" Type="http://schemas.openxmlformats.org/officeDocument/2006/relationships/image" Target="../media/image115.png"/><Relationship Id="rId17" Type="http://schemas.openxmlformats.org/officeDocument/2006/relationships/image" Target="../media/image120.jpeg"/><Relationship Id="rId2" Type="http://schemas.openxmlformats.org/officeDocument/2006/relationships/image" Target="../media/image96.jpeg"/><Relationship Id="rId16" Type="http://schemas.openxmlformats.org/officeDocument/2006/relationships/image" Target="../media/image119.jp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14.svg"/><Relationship Id="rId5" Type="http://schemas.openxmlformats.org/officeDocument/2006/relationships/image" Target="../media/image101.svg"/><Relationship Id="rId15" Type="http://schemas.openxmlformats.org/officeDocument/2006/relationships/image" Target="../media/image118.svg"/><Relationship Id="rId10" Type="http://schemas.openxmlformats.org/officeDocument/2006/relationships/image" Target="../media/image113.png"/><Relationship Id="rId4" Type="http://schemas.openxmlformats.org/officeDocument/2006/relationships/image" Target="../media/image100.png"/><Relationship Id="rId9" Type="http://schemas.openxmlformats.org/officeDocument/2006/relationships/image" Target="../media/image112.svg"/><Relationship Id="rId14"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54.png"/><Relationship Id="rId7" Type="http://schemas.openxmlformats.org/officeDocument/2006/relationships/image" Target="../media/image80.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123.png"/><Relationship Id="rId5" Type="http://schemas.openxmlformats.org/officeDocument/2006/relationships/image" Target="../media/image87.jpeg"/><Relationship Id="rId10" Type="http://schemas.openxmlformats.org/officeDocument/2006/relationships/image" Target="../media/image122.jpeg"/><Relationship Id="rId4" Type="http://schemas.openxmlformats.org/officeDocument/2006/relationships/image" Target="../media/image86.jpeg"/><Relationship Id="rId9" Type="http://schemas.openxmlformats.org/officeDocument/2006/relationships/image" Target="../media/image97.jpeg"/></Relationships>
</file>

<file path=ppt/slides/_rels/slide3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54.png"/><Relationship Id="rId7" Type="http://schemas.openxmlformats.org/officeDocument/2006/relationships/image" Target="../media/image80.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jpe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9.jpg"/><Relationship Id="rId4" Type="http://schemas.openxmlformats.org/officeDocument/2006/relationships/image" Target="../media/image129.png"/><Relationship Id="rId9" Type="http://schemas.openxmlformats.org/officeDocument/2006/relationships/image" Target="../media/image20.jpg"/></Relationships>
</file>

<file path=ppt/slides/_rels/slide36.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37.png"/><Relationship Id="rId3" Type="http://schemas.openxmlformats.org/officeDocument/2006/relationships/image" Target="../media/image36.jpeg"/><Relationship Id="rId7" Type="http://schemas.openxmlformats.org/officeDocument/2006/relationships/image" Target="../media/image132.jpeg"/><Relationship Id="rId12" Type="http://schemas.microsoft.com/office/2007/relationships/hdphoto" Target="../media/hdphoto10.wdp"/><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1.jpeg"/><Relationship Id="rId11" Type="http://schemas.openxmlformats.org/officeDocument/2006/relationships/image" Target="../media/image136.png"/><Relationship Id="rId5" Type="http://schemas.openxmlformats.org/officeDocument/2006/relationships/image" Target="../media/image81.svg"/><Relationship Id="rId10" Type="http://schemas.openxmlformats.org/officeDocument/2006/relationships/image" Target="../media/image135.png"/><Relationship Id="rId4" Type="http://schemas.openxmlformats.org/officeDocument/2006/relationships/image" Target="../media/image80.png"/><Relationship Id="rId9" Type="http://schemas.openxmlformats.org/officeDocument/2006/relationships/image" Target="../media/image134.png"/><Relationship Id="rId14" Type="http://schemas.openxmlformats.org/officeDocument/2006/relationships/image" Target="../media/image138.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39.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6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0.png"/><Relationship Id="rId17" Type="http://schemas.openxmlformats.org/officeDocument/2006/relationships/image" Target="../media/image300.png"/><Relationship Id="rId2" Type="http://schemas.openxmlformats.org/officeDocument/2006/relationships/image" Target="../media/image15.png"/><Relationship Id="rId16" Type="http://schemas.openxmlformats.org/officeDocument/2006/relationships/image" Target="../media/image290.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240.png"/><Relationship Id="rId5" Type="http://schemas.openxmlformats.org/officeDocument/2006/relationships/image" Target="../media/image180.png"/><Relationship Id="rId15" Type="http://schemas.openxmlformats.org/officeDocument/2006/relationships/image" Target="../media/image280.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7459043"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that</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1" y="2453138"/>
            <a:ext cx="7788618"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Automated</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method</a:t>
            </a:r>
            <a:r>
              <a:rPr lang="zh-CN" altLang="en-US" sz="2800" dirty="0">
                <a:solidFill>
                  <a:schemeClr val="bg2">
                    <a:lumMod val="10000"/>
                  </a:schemeClr>
                </a:solidFill>
              </a:rPr>
              <a:t> </a:t>
            </a:r>
            <a:r>
              <a:rPr lang="en-US" altLang="zh-CN" sz="2800" dirty="0">
                <a:solidFill>
                  <a:schemeClr val="bg2">
                    <a:lumMod val="10000"/>
                  </a:schemeClr>
                </a:solidFill>
              </a:rPr>
              <a:t>selection.</a:t>
            </a: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oMath>
                    </m:oMathPara>
                  </a14:m>
                  <a:endParaRPr lang="en-US" sz="2500" dirty="0">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latin typeface="Helvetica Neue"/>
                  <a:cs typeface="Helvetica Neue"/>
                </a:rPr>
                <a:t>arbitrary</a:t>
              </a:r>
              <a:endParaRPr lang="en-US" sz="2000" dirty="0"/>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regions,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5" grpId="0" animBg="1"/>
      <p:bldP spid="36" grpId="0" animBg="1"/>
      <p:bldP spid="49"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synthetic</a:t>
            </a:r>
            <a:r>
              <a:rPr lang="zh-CN" altLang="en-US" dirty="0"/>
              <a:t> </a:t>
            </a:r>
            <a:r>
              <a:rPr lang="en-US" altLang="zh-CN" dirty="0"/>
              <a:t>data</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a:t>
            </a:r>
          </a:p>
          <a:p>
            <a:endParaRPr lang="en-US" dirty="0"/>
          </a:p>
          <a:p>
            <a:endParaRPr lang="en-US" dirty="0"/>
          </a:p>
          <a:p>
            <a:endParaRPr lang="en-US" dirty="0"/>
          </a:p>
        </p:txBody>
      </p:sp>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3"/>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4"/>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5"/>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explicit graph decoding/construction 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p:bldP spid="1090" grpId="0"/>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rgbClr val="FF2600"/>
                                </a:solidFill>
                                <a:latin typeface="Cambria Math" panose="02040503050406030204" pitchFamily="18" charset="0"/>
                                <a:cs typeface="Arial" panose="020B0604020202020204" pitchFamily="34" charset="0"/>
                              </a:rPr>
                            </m:ctrlPr>
                          </m:sSubSup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𝑖</m:t>
                            </m:r>
                          </m:sub>
                          <m:sup>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𝑟</m:t>
                            </m:r>
                            <m:r>
                              <a:rPr lang="en-US" altLang="zh-CN" sz="2400" i="1" dirty="0">
                                <a:solidFill>
                                  <a:srgbClr val="FF2600"/>
                                </a:solidFill>
                                <a:latin typeface="Cambria Math" panose="02040503050406030204" pitchFamily="18" charset="0"/>
                                <a:cs typeface="Arial" panose="020B0604020202020204" pitchFamily="34" charset="0"/>
                              </a:rPr>
                              <m:t>)</m:t>
                            </m:r>
                          </m:sup>
                        </m:sSubSup>
                      </m:oMath>
                    </m:oMathPara>
                  </a14:m>
                  <a:endParaRPr lang="en-US" sz="2400" dirty="0">
                    <a:solidFill>
                      <a:srgbClr val="FF2600"/>
                    </a:solidFill>
                  </a:endParaRPr>
                </a:p>
              </p:txBody>
            </p:sp>
          </mc:Choice>
          <mc:Fallback xmlns="">
            <p:sp>
              <p:nvSpPr>
                <p:cNvPr id="78" name="TextBox 77">
                  <a:extLst>
                    <a:ext uri="{FF2B5EF4-FFF2-40B4-BE49-F238E27FC236}">
                      <a16:creationId xmlns:a16="http://schemas.microsoft.com/office/drawing/2014/main" id="{FE3F4842-2D6A-678B-9244-8CB67D4F3B69}"/>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4082" r="-12245" b="-6667"/>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regions,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50" name="Group 49">
            <a:extLst>
              <a:ext uri="{FF2B5EF4-FFF2-40B4-BE49-F238E27FC236}">
                <a16:creationId xmlns:a16="http://schemas.microsoft.com/office/drawing/2014/main" id="{2F14F3BF-0E16-3B3D-A059-0F63A5F1BEAC}"/>
              </a:ext>
            </a:extLst>
          </p:cNvPr>
          <p:cNvGrpSpPr/>
          <p:nvPr/>
        </p:nvGrpSpPr>
        <p:grpSpPr>
          <a:xfrm>
            <a:off x="8504298" y="3102611"/>
            <a:ext cx="5167444" cy="3370243"/>
            <a:chOff x="8504298" y="3102611"/>
            <a:chExt cx="5167444"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endParaRPr lang="en-US" sz="2800" dirty="0"/>
                </a:p>
              </p:txBody>
            </p:sp>
          </mc:Choice>
          <mc:Fallback xmlns="">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b="1" i="1" smtClean="0">
                            <a:solidFill>
                              <a:schemeClr val="bg2">
                                <a:lumMod val="10000"/>
                              </a:schemeClr>
                            </a:solidFill>
                            <a:latin typeface="Cambria Math" panose="02040503050406030204" pitchFamily="18" charset="0"/>
                            <a:cs typeface="Helvetica Neue"/>
                          </a:rPr>
                        </m:ctrlPr>
                      </m:accPr>
                      <m:e>
                        <m:r>
                          <a:rPr lang="en-US" altLang="zh-CN" sz="2800" b="1" i="1" smtClean="0">
                            <a:solidFill>
                              <a:schemeClr val="bg2">
                                <a:lumMod val="10000"/>
                              </a:schemeClr>
                            </a:solidFill>
                            <a:latin typeface="Cambria Math" panose="02040503050406030204" pitchFamily="18" charset="0"/>
                            <a:cs typeface="Helvetica Neue"/>
                          </a:rPr>
                          <m:t>𝒉</m:t>
                        </m:r>
                      </m:e>
                    </m:acc>
                    <m:r>
                      <a:rPr lang="en-US" altLang="zh-CN" sz="2800" b="0" i="1" smtClean="0">
                        <a:solidFill>
                          <a:schemeClr val="bg2">
                            <a:lumMod val="10000"/>
                          </a:schemeClr>
                        </a:solidFill>
                        <a:latin typeface="Cambria Math" panose="02040503050406030204" pitchFamily="18" charset="0"/>
                        <a:cs typeface="Helvetica Neue"/>
                      </a:rPr>
                      <m:t>=</m:t>
                    </m:r>
                  </m:oMath>
                </a14:m>
                <a:r>
                  <a:rPr lang="en-US" altLang="zh-CN" sz="2800" dirty="0">
                    <a:solidFill>
                      <a:schemeClr val="bg2">
                        <a:lumMod val="10000"/>
                      </a:schemeClr>
                    </a:solidFill>
                    <a:ea typeface="Cambria Math" panose="02040503050406030204" pitchFamily="18" charset="0"/>
                    <a:cs typeface="Helvetica Neue"/>
                  </a:rPr>
                  <a:t> </a:t>
                </a:r>
                <a14:m>
                  <m:oMath xmlns:m="http://schemas.openxmlformats.org/officeDocument/2006/math">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acc>
                          <m:accPr>
                            <m:chr m:val="̃"/>
                            <m:ctrlPr>
                              <a:rPr lang="zh-CN" altLang="en-US" sz="2800" b="1" i="1">
                                <a:solidFill>
                                  <a:schemeClr val="bg2">
                                    <a:lumMod val="10000"/>
                                  </a:schemeClr>
                                </a:solidFill>
                                <a:latin typeface="Cambria Math" panose="02040503050406030204" pitchFamily="18" charset="0"/>
                                <a:cs typeface="Helvetica Neue"/>
                              </a:rPr>
                            </m:ctrlPr>
                          </m:accPr>
                          <m:e>
                            <m:r>
                              <a:rPr lang="en-US" altLang="zh-CN" sz="2800" b="1" i="1">
                                <a:solidFill>
                                  <a:schemeClr val="bg2">
                                    <a:lumMod val="10000"/>
                                  </a:schemeClr>
                                </a:solidFill>
                                <a:latin typeface="Cambria Math" panose="02040503050406030204" pitchFamily="18" charset="0"/>
                                <a:cs typeface="Helvetica Neue"/>
                              </a:rPr>
                              <m:t>𝒉</m:t>
                            </m:r>
                          </m:e>
                        </m:acc>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acc>
                          <m:accPr>
                            <m:chr m:val="̃"/>
                            <m:ctrlPr>
                              <a:rPr lang="zh-CN" altLang="en-US" sz="2800" i="1">
                                <a:solidFill>
                                  <a:schemeClr val="bg2">
                                    <a:lumMod val="10000"/>
                                  </a:schemeClr>
                                </a:solidFill>
                                <a:latin typeface="Cambria Math" panose="02040503050406030204" pitchFamily="18" charset="0"/>
                                <a:cs typeface="Helvetica Neue"/>
                              </a:rPr>
                            </m:ctrlPr>
                          </m:accPr>
                          <m:e>
                            <m:r>
                              <a:rPr lang="en-US" altLang="zh-CN" sz="2800" i="1">
                                <a:solidFill>
                                  <a:schemeClr val="bg2">
                                    <a:lumMod val="10000"/>
                                  </a:schemeClr>
                                </a:solidFill>
                                <a:latin typeface="Cambria Math" panose="02040503050406030204" pitchFamily="18" charset="0"/>
                                <a:cs typeface="Helvetica Neue"/>
                              </a:rPr>
                              <m:t>𝑦</m:t>
                            </m:r>
                          </m:e>
                        </m:acc>
                      </m:e>
                    </m:d>
                  </m:oMath>
                </a14:m>
                <a:endParaRPr lang="en-US" altLang="zh-CN" sz="2800" dirty="0">
                  <a:solidFill>
                    <a:schemeClr val="bg2">
                      <a:lumMod val="10000"/>
                    </a:schemeClr>
                  </a:solidFill>
                  <a:latin typeface="Helvetica Neue"/>
                  <a:cs typeface="Helvetica Neue"/>
                </a:endParaRPr>
              </a:p>
            </p:txBody>
          </p:sp>
        </mc:Choice>
        <mc:Fallback xmlns="">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1198"/>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region,</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regions.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regions.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endParaRPr lang="en-US" b="1"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r>
              <a:rPr lang="zh-CN" altLang="en-US" sz="2500" dirty="0">
                <a:latin typeface="Helvetica Neue"/>
                <a:cs typeface="Helvetica Neue"/>
              </a:rPr>
              <a:t> </a:t>
            </a:r>
            <a:r>
              <a:rPr lang="en-US" altLang="zh-CN" sz="2500" dirty="0">
                <a:latin typeface="Helvetica Neue"/>
                <a:cs typeface="Helvetica Neue"/>
              </a:rPr>
              <a:t>U</a:t>
            </a:r>
          </a:p>
          <a:p>
            <a:r>
              <a:rPr lang="en-US" altLang="zh-CN" sz="2500" dirty="0">
                <a:latin typeface="Helvetica Neue"/>
                <a:cs typeface="Helvetica Neue"/>
              </a:rPr>
              <a:t>(2006-2015)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recommendation)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bot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zombie</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follower</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detection)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(Information</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extraction).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5" y="6477532"/>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synthesizable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5" y="2377408"/>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67648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of</a:t>
                </a:r>
                <a:r>
                  <a:rPr lang="zh-CN" altLang="en-US" sz="3000" dirty="0">
                    <a:solidFill>
                      <a:srgbClr val="FF0000"/>
                    </a:solidFill>
                  </a:rPr>
                  <a:t> </a:t>
                </a:r>
                <a:r>
                  <a:rPr lang="en-US" altLang="zh-CN" sz="3000" dirty="0">
                    <a:solidFill>
                      <a:srgbClr val="FF0000"/>
                    </a:solidFill>
                  </a:rPr>
                  <a:t>learning</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xmlns="">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self-supervised tasks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 or even conflicting with downstream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hardly interpret how unlabeled graphs were able to improve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might</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chemeClr val="bg2">
                    <a:lumMod val="10000"/>
                  </a:schemeClr>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chemeClr val="bg2">
                    <a:lumMod val="10000"/>
                  </a:schemeClr>
                </a:solidFill>
              </a:rPr>
              <a:t>Augmented</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dirty="0">
                <a:solidFill>
                  <a:srgbClr val="FF0000"/>
                </a:solidFill>
              </a:rPr>
              <a:t>graph</a:t>
            </a:r>
            <a:r>
              <a:rPr lang="zh-CN" altLang="en-US" sz="3000" dirty="0">
                <a:solidFill>
                  <a:srgbClr val="FF0000"/>
                </a:solidFill>
              </a:rPr>
              <a:t> </a:t>
            </a:r>
            <a:r>
              <a:rPr lang="en-US" altLang="zh-CN" sz="3000"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chemeClr val="bg2">
                    <a:lumMod val="10000"/>
                  </a:schemeClr>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generation</a:t>
            </a:r>
            <a:r>
              <a:rPr lang="zh-CN" altLang="en-US" sz="2800" dirty="0">
                <a:solidFill>
                  <a:schemeClr val="bg2">
                    <a:lumMod val="10000"/>
                  </a:schemeClr>
                </a:solidFill>
              </a:rPr>
              <a:t> </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performed</a:t>
            </a:r>
            <a:r>
              <a:rPr lang="zh-CN" altLang="en-US" sz="2800" dirty="0">
                <a:solidFill>
                  <a:schemeClr val="bg2">
                    <a:lumMod val="10000"/>
                  </a:schemeClr>
                </a:solidFill>
              </a:rPr>
              <a:t> </a:t>
            </a:r>
            <a:r>
              <a:rPr lang="en-US" altLang="zh-CN" sz="2800" dirty="0">
                <a:solidFill>
                  <a:schemeClr val="bg2">
                    <a:lumMod val="10000"/>
                  </a:schemeClr>
                </a:solidFill>
              </a:rPr>
              <a:t>implicitly</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explicitly.</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generation</a:t>
            </a:r>
            <a:r>
              <a:rPr lang="zh-CN" altLang="en-US" sz="2800" dirty="0">
                <a:solidFill>
                  <a:schemeClr val="bg2">
                    <a:lumMod val="10000"/>
                  </a:schemeClr>
                </a:solidFill>
              </a:rPr>
              <a:t> </a:t>
            </a:r>
            <a:r>
              <a:rPr lang="en-US" altLang="zh-CN" sz="2800" dirty="0">
                <a:solidFill>
                  <a:schemeClr val="bg2">
                    <a:lumMod val="10000"/>
                  </a:schemeClr>
                </a:solidFill>
              </a:rPr>
              <a:t>addressed</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worked</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generation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25</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44" name="Group 1043">
            <a:extLst>
              <a:ext uri="{FF2B5EF4-FFF2-40B4-BE49-F238E27FC236}">
                <a16:creationId xmlns:a16="http://schemas.microsoft.com/office/drawing/2014/main" id="{ED2A8350-A2F4-4A97-1B50-3FB79F0C6589}"/>
              </a:ext>
            </a:extLst>
          </p:cNvPr>
          <p:cNvGrpSpPr/>
          <p:nvPr/>
        </p:nvGrpSpPr>
        <p:grpSpPr>
          <a:xfrm>
            <a:off x="5273158" y="5470176"/>
            <a:ext cx="10273328" cy="3159780"/>
            <a:chOff x="5273158" y="5470176"/>
            <a:chExt cx="10273328" cy="3159780"/>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5" y="6560867"/>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Generation</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7841329"/>
              <a:ext cx="2695060"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User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7841329"/>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19557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19515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19515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19515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395941"/>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630398" cy="4454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180135" y="547017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LLMs</a:t>
              </a: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Corpus</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sp>
        <p:nvSpPr>
          <p:cNvPr id="69" name="Bent-Up Arrow 68">
            <a:extLst>
              <a:ext uri="{FF2B5EF4-FFF2-40B4-BE49-F238E27FC236}">
                <a16:creationId xmlns:a16="http://schemas.microsoft.com/office/drawing/2014/main" id="{08E78009-F0E3-A9B6-86F1-59C1CAC9A909}"/>
              </a:ext>
            </a:extLst>
          </p:cNvPr>
          <p:cNvSpPr/>
          <p:nvPr/>
        </p:nvSpPr>
        <p:spPr>
          <a:xfrm flipH="1">
            <a:off x="336563" y="4179595"/>
            <a:ext cx="8043369" cy="4393593"/>
          </a:xfrm>
          <a:prstGeom prst="bentUpArrow">
            <a:avLst>
              <a:gd name="adj1" fmla="val 8410"/>
              <a:gd name="adj2" fmla="val 8015"/>
              <a:gd name="adj3" fmla="val 1236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Benchmark</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Datasets</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Human</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Annotated</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Facts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Graphs)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Relevant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Corpus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Statements,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Bases)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sp>
        <p:nvSpPr>
          <p:cNvPr id="81" name="TextBox 80">
            <a:extLst>
              <a:ext uri="{FF2B5EF4-FFF2-40B4-BE49-F238E27FC236}">
                <a16:creationId xmlns:a16="http://schemas.microsoft.com/office/drawing/2014/main" id="{759AAAC8-EA44-6CB7-89C4-ECB5DBD5927C}"/>
              </a:ext>
            </a:extLst>
          </p:cNvPr>
          <p:cNvSpPr txBox="1"/>
          <p:nvPr/>
        </p:nvSpPr>
        <p:spPr>
          <a:xfrm>
            <a:off x="1387315" y="8585397"/>
            <a:ext cx="6100260" cy="461665"/>
          </a:xfrm>
          <a:prstGeom prst="rect">
            <a:avLst/>
          </a:prstGeom>
          <a:noFill/>
        </p:spPr>
        <p:txBody>
          <a:bodyPr wrap="none" rtlCol="0">
            <a:spAutoFit/>
          </a:bodyPr>
          <a:lstStyle/>
          <a:p>
            <a:r>
              <a:rPr lang="en-US" altLang="zh-CN" sz="2400" dirty="0">
                <a:solidFill>
                  <a:srgbClr val="C00000"/>
                </a:solidFill>
                <a:latin typeface="Helvetica Neue"/>
                <a:cs typeface="Helvetica Neue"/>
              </a:rPr>
              <a:t>Training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Retriever</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without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golden</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passages</a:t>
            </a:r>
            <a:endParaRPr lang="en-US" sz="2400" dirty="0">
              <a:solidFill>
                <a:srgbClr val="C00000"/>
              </a:solidFill>
              <a:latin typeface="Helvetica Neue"/>
              <a:cs typeface="Helvetica Neue"/>
            </a:endParaRPr>
          </a:p>
        </p:txBody>
      </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right)">
                                      <p:cBhvr>
                                        <p:cTn id="7" dur="500"/>
                                        <p:tgtEl>
                                          <p:spTgt spid="8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right)">
                                      <p:cBhvr>
                                        <p:cTn id="10" dur="500"/>
                                        <p:tgtEl>
                                          <p:spTgt spid="6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right)">
                                      <p:cBhvr>
                                        <p:cTn id="1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8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Beyond</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4780704"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discovery</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decision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sometimes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surprising</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1201618" lvl="2"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because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amazed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your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written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clue,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made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caption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(then</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prompting)</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technologies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ready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useful</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time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reveal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generation</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beyond!</a:t>
            </a:r>
          </a:p>
          <a:p>
            <a:pPr marL="457200" indent="-457200">
              <a:buFont typeface="Arial" panose="020B0604020202020204" pitchFamily="34" charset="0"/>
              <a:buChar char="•"/>
            </a:pP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ND</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31</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p>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Leaved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Intelligent</a:t>
            </a:r>
            <a:r>
              <a:rPr lang="zh-CN" altLang="en-US" dirty="0"/>
              <a:t> </a:t>
            </a:r>
            <a:r>
              <a:rPr lang="en-US" altLang="zh-CN" dirty="0"/>
              <a:t>Scientific</a:t>
            </a:r>
            <a:r>
              <a:rPr lang="zh-CN" altLang="en-US" dirty="0"/>
              <a:t> </a:t>
            </a:r>
            <a:r>
              <a:rPr lang="en-US" altLang="zh-CN" dirty="0"/>
              <a:t>Text</a:t>
            </a:r>
            <a:r>
              <a:rPr lang="zh-CN" altLang="en-US" dirty="0"/>
              <a:t> </a:t>
            </a:r>
            <a:r>
              <a:rPr lang="en-US" altLang="zh-CN" dirty="0"/>
              <a:t>Analytics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1509" y="6639610"/>
              <a:ext cx="1576552"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taxonomy,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generated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decision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tree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little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about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machine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35</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data-centric</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Guided</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has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36</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37</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9" y="2930613"/>
            <a:ext cx="12772302" cy="5078313"/>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thus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provides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sz="3600" dirty="0">
              <a:solidFill>
                <a:schemeClr val="bg1"/>
              </a:solidFill>
              <a:latin typeface="Aptos Narrow" panose="020F0502020204030204" pitchFamily="34" charset="0"/>
              <a:ea typeface="Source Sans Pro" panose="020F0502020204030204" pitchFamily="34" charset="0"/>
              <a:cs typeface="Helvetica Neue"/>
            </a:endParaRPr>
          </a:p>
        </p:txBody>
      </p:sp>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Membrane</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pic>
        <p:nvPicPr>
          <p:cNvPr id="49" name="Picture 8" descr="Tengfei Luo">
            <a:extLst>
              <a:ext uri="{FF2B5EF4-FFF2-40B4-BE49-F238E27FC236}">
                <a16:creationId xmlns:a16="http://schemas.microsoft.com/office/drawing/2014/main" id="{35B50636-0E83-1997-5F0F-64E5A400FD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1928" y="269412"/>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C2CA3BEA-B23C-81FE-9E5A-716F7AEE3C30}"/>
              </a:ext>
            </a:extLst>
          </p:cNvPr>
          <p:cNvSpPr txBox="1"/>
          <p:nvPr/>
        </p:nvSpPr>
        <p:spPr>
          <a:xfrm>
            <a:off x="14169208" y="480761"/>
            <a:ext cx="1505925" cy="707886"/>
          </a:xfrm>
          <a:prstGeom prst="rect">
            <a:avLst/>
          </a:prstGeom>
          <a:noFill/>
        </p:spPr>
        <p:txBody>
          <a:bodyPr wrap="none" rtlCol="0">
            <a:spAutoFit/>
          </a:bodyPr>
          <a:lstStyle/>
          <a:p>
            <a:r>
              <a:rPr lang="en-US" altLang="zh-CN" sz="2000" dirty="0" err="1">
                <a:latin typeface="Helvetica Neue"/>
                <a:cs typeface="Helvetica Neue"/>
              </a:rPr>
              <a:t>Tengfei</a:t>
            </a:r>
            <a:r>
              <a:rPr lang="zh-CN" altLang="en-US" sz="2000" dirty="0">
                <a:latin typeface="Helvetica Neue"/>
                <a:cs typeface="Helvetica Neue"/>
              </a:rPr>
              <a:t> </a:t>
            </a:r>
            <a:r>
              <a:rPr lang="en-US" altLang="zh-CN" sz="2000" dirty="0">
                <a:latin typeface="Helvetica Neue"/>
                <a:cs typeface="Helvetica Neue"/>
              </a:rPr>
              <a:t>Luo</a:t>
            </a:r>
          </a:p>
          <a:p>
            <a:r>
              <a:rPr lang="en-US" altLang="zh-CN" sz="2000" dirty="0">
                <a:latin typeface="Helvetica Neue"/>
                <a:cs typeface="Helvetica Neue"/>
              </a:rPr>
              <a:t>(ND</a:t>
            </a:r>
            <a:r>
              <a:rPr lang="zh-CN" altLang="en-US" sz="2000" dirty="0">
                <a:latin typeface="Helvetica Neue"/>
                <a:cs typeface="Helvetica Neue"/>
              </a:rPr>
              <a:t> </a:t>
            </a:r>
            <a:r>
              <a:rPr lang="en-US" altLang="zh-CN" sz="2000" dirty="0">
                <a:latin typeface="Helvetica Neue"/>
                <a:cs typeface="Helvetica Neue"/>
              </a:rPr>
              <a:t>AME)</a:t>
            </a:r>
            <a:endParaRPr lang="en-US" sz="2000" dirty="0">
              <a:latin typeface="Helvetica Neue"/>
              <a:cs typeface="Helvetica Neue"/>
            </a:endParaRPr>
          </a:p>
        </p:txBody>
      </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Challenges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09" y="646271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no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matter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modified copies of existing data or newly created synthetic data 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a:p>
            <a:endParaRPr lang="en-US" dirty="0"/>
          </a:p>
          <a:p>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1050" name="Group 1049">
            <a:extLst>
              <a:ext uri="{FF2B5EF4-FFF2-40B4-BE49-F238E27FC236}">
                <a16:creationId xmlns:a16="http://schemas.microsoft.com/office/drawing/2014/main" id="{B0605A60-2777-93BE-46AB-4BA684B664FC}"/>
              </a:ext>
            </a:extLst>
          </p:cNvPr>
          <p:cNvGrpSpPr/>
          <p:nvPr/>
        </p:nvGrpSpPr>
        <p:grpSpPr>
          <a:xfrm>
            <a:off x="9229037" y="5942368"/>
            <a:ext cx="5214813" cy="1902818"/>
            <a:chOff x="9229037" y="5942368"/>
            <a:chExt cx="5214813" cy="1902818"/>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0890575"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0890575"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9683072"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2465251"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2465251"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1501640"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3D48BC9F-25F4-35EB-7928-C7CA3BC483AA}"/>
                    </a:ext>
                  </a:extLst>
                </p:cNvPr>
                <p:cNvSpPr txBox="1"/>
                <p:nvPr/>
              </p:nvSpPr>
              <p:spPr>
                <a:xfrm>
                  <a:off x="13984429" y="7359469"/>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28" name="TextBox 1027">
                  <a:extLst>
                    <a:ext uri="{FF2B5EF4-FFF2-40B4-BE49-F238E27FC236}">
                      <a16:creationId xmlns:a16="http://schemas.microsoft.com/office/drawing/2014/main" id="{3D48BC9F-25F4-35EB-7928-C7CA3BC483AA}"/>
                    </a:ext>
                  </a:extLst>
                </p:cNvPr>
                <p:cNvSpPr txBox="1">
                  <a:spLocks noRot="1" noChangeAspect="1" noMove="1" noResize="1" noEditPoints="1" noAdjustHandles="1" noChangeArrowheads="1" noChangeShapeType="1" noTextEdit="1"/>
                </p:cNvSpPr>
                <p:nvPr/>
              </p:nvSpPr>
              <p:spPr>
                <a:xfrm>
                  <a:off x="13984429" y="7359469"/>
                  <a:ext cx="459421" cy="477054"/>
                </a:xfrm>
                <a:prstGeom prst="rect">
                  <a:avLst/>
                </a:prstGeom>
                <a:blipFill>
                  <a:blip r:embed="rId13"/>
                  <a:stretch>
                    <a:fillRect l="-5405" t="-7692" r="-21622" b="-7692"/>
                  </a:stretch>
                </a:blipFill>
              </p:spPr>
              <p:txBody>
                <a:bodyPr/>
                <a:lstStyle/>
                <a:p>
                  <a:r>
                    <a:rPr lang="en-US">
                      <a:noFill/>
                    </a:rPr>
                    <a:t> </a:t>
                  </a:r>
                </a:p>
              </p:txBody>
            </p:sp>
          </mc:Fallback>
        </mc:AlternateContent>
        <p:cxnSp>
          <p:nvCxnSpPr>
            <p:cNvPr id="1029" name="Straight Arrow Connector 1028">
              <a:extLst>
                <a:ext uri="{FF2B5EF4-FFF2-40B4-BE49-F238E27FC236}">
                  <a16:creationId xmlns:a16="http://schemas.microsoft.com/office/drawing/2014/main" id="{3F20C413-442B-0BD0-DBB5-FCAF77320CED}"/>
                </a:ext>
              </a:extLst>
            </p:cNvPr>
            <p:cNvCxnSpPr>
              <a:cxnSpLocks/>
              <a:stCxn id="1025" idx="3"/>
              <a:endCxn id="1028" idx="1"/>
            </p:cNvCxnSpPr>
            <p:nvPr/>
          </p:nvCxnSpPr>
          <p:spPr>
            <a:xfrm flipV="1">
              <a:off x="13071506" y="7597996"/>
              <a:ext cx="91292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a:stCxn id="1039" idx="2"/>
              <a:endCxn id="1028" idx="0"/>
            </p:cNvCxnSpPr>
            <p:nvPr/>
          </p:nvCxnSpPr>
          <p:spPr>
            <a:xfrm>
              <a:off x="14214140" y="6705083"/>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246930"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1701400"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1701400" y="5989489"/>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5" name="TextBox 1034">
                  <a:extLst>
                    <a:ext uri="{FF2B5EF4-FFF2-40B4-BE49-F238E27FC236}">
                      <a16:creationId xmlns:a16="http://schemas.microsoft.com/office/drawing/2014/main" id="{B54655A8-BB49-310A-27B3-F23072A3B10F}"/>
                    </a:ext>
                  </a:extLst>
                </p:cNvPr>
                <p:cNvSpPr txBox="1"/>
                <p:nvPr/>
              </p:nvSpPr>
              <p:spPr>
                <a:xfrm>
                  <a:off x="13211533" y="5942368"/>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1035" name="TextBox 1034">
                  <a:extLst>
                    <a:ext uri="{FF2B5EF4-FFF2-40B4-BE49-F238E27FC236}">
                      <a16:creationId xmlns:a16="http://schemas.microsoft.com/office/drawing/2014/main" id="{B54655A8-BB49-310A-27B3-F23072A3B10F}"/>
                    </a:ext>
                  </a:extLst>
                </p:cNvPr>
                <p:cNvSpPr txBox="1">
                  <a:spLocks noRot="1" noChangeAspect="1" noMove="1" noResize="1" noEditPoints="1" noAdjustHandles="1" noChangeArrowheads="1" noChangeShapeType="1" noTextEdit="1"/>
                </p:cNvSpPr>
                <p:nvPr/>
              </p:nvSpPr>
              <p:spPr>
                <a:xfrm>
                  <a:off x="13211533" y="5942368"/>
                  <a:ext cx="475450" cy="477054"/>
                </a:xfrm>
                <a:prstGeom prst="rect">
                  <a:avLst/>
                </a:prstGeom>
                <a:blipFill>
                  <a:blip r:embed="rId1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0890575"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0890575" y="6236692"/>
                  <a:ext cx="527709" cy="4770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2465251"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2465251" y="6232133"/>
                  <a:ext cx="522900" cy="477054"/>
                </a:xfrm>
                <a:prstGeom prst="rect">
                  <a:avLst/>
                </a:prstGeom>
                <a:blipFill>
                  <a:blip r:embed="rId16"/>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1418284"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39" name="TextBox 1038">
                  <a:extLst>
                    <a:ext uri="{FF2B5EF4-FFF2-40B4-BE49-F238E27FC236}">
                      <a16:creationId xmlns:a16="http://schemas.microsoft.com/office/drawing/2014/main" id="{3561854C-B4BE-C61A-5A9F-09D6DEA6F153}"/>
                    </a:ext>
                  </a:extLst>
                </p:cNvPr>
                <p:cNvSpPr txBox="1"/>
                <p:nvPr/>
              </p:nvSpPr>
              <p:spPr>
                <a:xfrm>
                  <a:off x="13984429" y="6228029"/>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9" name="TextBox 1038">
                  <a:extLst>
                    <a:ext uri="{FF2B5EF4-FFF2-40B4-BE49-F238E27FC236}">
                      <a16:creationId xmlns:a16="http://schemas.microsoft.com/office/drawing/2014/main" id="{3561854C-B4BE-C61A-5A9F-09D6DEA6F153}"/>
                    </a:ext>
                  </a:extLst>
                </p:cNvPr>
                <p:cNvSpPr txBox="1">
                  <a:spLocks noRot="1" noChangeAspect="1" noMove="1" noResize="1" noEditPoints="1" noAdjustHandles="1" noChangeArrowheads="1" noChangeShapeType="1" noTextEdit="1"/>
                </p:cNvSpPr>
                <p:nvPr/>
              </p:nvSpPr>
              <p:spPr>
                <a:xfrm>
                  <a:off x="13984429" y="6228029"/>
                  <a:ext cx="459421" cy="477054"/>
                </a:xfrm>
                <a:prstGeom prst="rect">
                  <a:avLst/>
                </a:prstGeom>
                <a:blipFill>
                  <a:blip r:embed="rId17"/>
                  <a:stretch>
                    <a:fillRect l="-2703" t="-7895" r="-5405" b="-10526"/>
                  </a:stretch>
                </a:blipFill>
              </p:spPr>
              <p:txBody>
                <a:bodyPr/>
                <a:lstStyle/>
                <a:p>
                  <a:r>
                    <a:rPr lang="en-US">
                      <a:noFill/>
                    </a:rPr>
                    <a:t> </a:t>
                  </a:r>
                </a:p>
              </p:txBody>
            </p:sp>
          </mc:Fallback>
        </mc:AlternateContent>
        <p:cxnSp>
          <p:nvCxnSpPr>
            <p:cNvPr id="1040" name="Straight Arrow Connector 1039">
              <a:extLst>
                <a:ext uri="{FF2B5EF4-FFF2-40B4-BE49-F238E27FC236}">
                  <a16:creationId xmlns:a16="http://schemas.microsoft.com/office/drawing/2014/main" id="{3EA80567-7A1A-2E3D-9327-659691E2E2E9}"/>
                </a:ext>
              </a:extLst>
            </p:cNvPr>
            <p:cNvCxnSpPr>
              <a:cxnSpLocks/>
              <a:stCxn id="1037" idx="3"/>
              <a:endCxn id="1039" idx="1"/>
            </p:cNvCxnSpPr>
            <p:nvPr/>
          </p:nvCxnSpPr>
          <p:spPr>
            <a:xfrm flipV="1">
              <a:off x="12988151" y="6466556"/>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229037"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229037" y="6736084"/>
                  <a:ext cx="454035" cy="477054"/>
                </a:xfrm>
                <a:prstGeom prst="rect">
                  <a:avLst/>
                </a:prstGeom>
                <a:blipFill>
                  <a:blip r:embed="rId2"/>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9683072"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21014</TotalTime>
  <Words>3826</Words>
  <Application>Microsoft Macintosh PowerPoint</Application>
  <PresentationFormat>Custom</PresentationFormat>
  <Paragraphs>835</Paragraphs>
  <Slides>38</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38</vt:i4>
      </vt:variant>
    </vt:vector>
  </HeadingPairs>
  <TitlesOfParts>
    <vt:vector size="52" baseType="lpstr">
      <vt:lpstr>Aptos Narrow</vt:lpstr>
      <vt:lpstr>Arial</vt:lpstr>
      <vt:lpstr>Avenir Medium</vt:lpstr>
      <vt:lpstr>Calibri</vt:lpstr>
      <vt:lpstr>Cambria Math</vt:lpstr>
      <vt:lpstr>Colfax</vt:lpstr>
      <vt:lpstr>Georgia</vt:lpstr>
      <vt:lpstr>Gill Sans</vt:lpstr>
      <vt:lpstr>Helvetica Neue</vt:lpstr>
      <vt:lpstr>Helvetica Neue Light</vt:lpstr>
      <vt:lpstr>Palatino</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Membrane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 by Rationale-Environment Separation</vt:lpstr>
      <vt:lpstr>Learning to Augment Graph Data</vt:lpstr>
      <vt:lpstr>Augment for Label Balance in Regression</vt:lpstr>
      <vt:lpstr>Augment by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Intelligent Scientific Text Analytics</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3452</cp:revision>
  <cp:lastPrinted>2016-04-21T19:59:33Z</cp:lastPrinted>
  <dcterms:created xsi:type="dcterms:W3CDTF">2013-10-17T20:28:19Z</dcterms:created>
  <dcterms:modified xsi:type="dcterms:W3CDTF">2024-03-09T18:09:30Z</dcterms:modified>
</cp:coreProperties>
</file>